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45"/>
  </p:notesMasterIdLst>
  <p:handoutMasterIdLst>
    <p:handoutMasterId r:id="rId46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95" r:id="rId32"/>
    <p:sldId id="283" r:id="rId33"/>
    <p:sldId id="284" r:id="rId34"/>
    <p:sldId id="285" r:id="rId35"/>
    <p:sldId id="293" r:id="rId36"/>
    <p:sldId id="287" r:id="rId37"/>
    <p:sldId id="288" r:id="rId38"/>
    <p:sldId id="289" r:id="rId39"/>
    <p:sldId id="294" r:id="rId40"/>
    <p:sldId id="296" r:id="rId41"/>
    <p:sldId id="290" r:id="rId42"/>
    <p:sldId id="291" r:id="rId43"/>
    <p:sldId id="292" r:id="rId44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67" autoAdjust="0"/>
    <p:restoredTop sz="96142" autoAdjust="0"/>
  </p:normalViewPr>
  <p:slideViewPr>
    <p:cSldViewPr snapToGrid="0">
      <p:cViewPr varScale="1">
        <p:scale>
          <a:sx n="162" d="100"/>
          <a:sy n="162" d="100"/>
        </p:scale>
        <p:origin x="-136" y="-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5/5/15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5/5/15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735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Cookbooks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Organizing our recipes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cookbook has a README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setup</a:t>
            </a:r>
          </a:p>
          <a:p>
            <a:r>
              <a:rPr lang="en-US" dirty="0"/>
              <a:t>├──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└── recipes</a:t>
            </a:r>
          </a:p>
          <a:p>
            <a:r>
              <a:rPr lang="en-US" dirty="0"/>
              <a:t>    └── </a:t>
            </a:r>
            <a:r>
              <a:rPr lang="en-US" dirty="0" err="1"/>
              <a:t>default.rb</a:t>
            </a:r>
            <a:endParaRPr lang="en-US" dirty="0"/>
          </a:p>
          <a:p>
            <a:endParaRPr lang="en-US" dirty="0"/>
          </a:p>
          <a:p>
            <a:r>
              <a:rPr lang="en-US" dirty="0"/>
              <a:t>1 directory, 5 files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tree setup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840693" y="2437910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1859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README.md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description of the cookbook's features written in Markdown.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51909" y="6366268"/>
            <a:ext cx="6688183" cy="393100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cs typeface="Inconsolata"/>
              </a:rPr>
              <a:t>http://</a:t>
            </a:r>
            <a:r>
              <a:rPr lang="en-US" sz="1800" dirty="0" err="1">
                <a:cs typeface="Inconsolata"/>
              </a:rPr>
              <a:t>daringfireball.net</a:t>
            </a:r>
            <a:r>
              <a:rPr lang="en-US" sz="1800" dirty="0">
                <a:cs typeface="Inconsolata"/>
              </a:rPr>
              <a:t>/projects/markdown/syntax</a:t>
            </a:r>
          </a:p>
        </p:txBody>
      </p:sp>
    </p:spTree>
    <p:extLst>
      <p:ext uri="{BB962C8B-B14F-4D97-AF65-F5344CB8AC3E}">
        <p14:creationId xmlns:p14="http://schemas.microsoft.com/office/powerpoint/2010/main" val="197378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cookbook has some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setup</a:t>
            </a:r>
          </a:p>
          <a:p>
            <a:r>
              <a:rPr lang="en-US" dirty="0"/>
              <a:t>├──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└── recipes</a:t>
            </a:r>
          </a:p>
          <a:p>
            <a:r>
              <a:rPr lang="en-US" dirty="0"/>
              <a:t>    └── </a:t>
            </a:r>
            <a:r>
              <a:rPr lang="en-US" dirty="0" err="1"/>
              <a:t>default.rb</a:t>
            </a:r>
            <a:endParaRPr lang="en-US" dirty="0"/>
          </a:p>
          <a:p>
            <a:endParaRPr lang="en-US" dirty="0"/>
          </a:p>
          <a:p>
            <a:r>
              <a:rPr lang="en-US" dirty="0"/>
              <a:t>1 directory, 5 files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tree setup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837767" y="3147629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7843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260314" y="2629588"/>
            <a:ext cx="8230599" cy="2509816"/>
          </a:xfrm>
        </p:spPr>
        <p:txBody>
          <a:bodyPr>
            <a:normAutofit/>
          </a:bodyPr>
          <a:lstStyle/>
          <a:p>
            <a:r>
              <a:rPr lang="en-US" dirty="0"/>
              <a:t>Every cookbook requires a small amount of metadata. Metadata is stored in a file called </a:t>
            </a:r>
            <a:r>
              <a:rPr lang="en-US" dirty="0" err="1"/>
              <a:t>metadata.rb</a:t>
            </a:r>
            <a:r>
              <a:rPr lang="en-US" dirty="0"/>
              <a:t> that lives at the top of each cookbook’s directory.</a:t>
            </a:r>
          </a:p>
        </p:txBody>
      </p:sp>
      <p:sp>
        <p:nvSpPr>
          <p:cNvPr id="6" name="Rectangle 5"/>
          <p:cNvSpPr/>
          <p:nvPr/>
        </p:nvSpPr>
        <p:spPr>
          <a:xfrm>
            <a:off x="3796674" y="6363568"/>
            <a:ext cx="4598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docs.chef.io</a:t>
            </a:r>
            <a:r>
              <a:rPr lang="en-US" dirty="0" smtClean="0">
                <a:cs typeface="Inconsolata"/>
              </a:rPr>
              <a:t>/</a:t>
            </a:r>
            <a:r>
              <a:rPr lang="en-US" dirty="0" err="1" smtClean="0">
                <a:cs typeface="Inconsolata"/>
              </a:rPr>
              <a:t>config_rb_metadata.html</a:t>
            </a:r>
            <a:endParaRPr lang="en-US" dirty="0"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9683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take a look at the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name             'setup'</a:t>
            </a:r>
          </a:p>
          <a:p>
            <a:r>
              <a:rPr lang="en-US" dirty="0"/>
              <a:t>maintainer       'The Authors'</a:t>
            </a:r>
          </a:p>
          <a:p>
            <a:r>
              <a:rPr lang="en-US" dirty="0" err="1"/>
              <a:t>maintainer_email</a:t>
            </a:r>
            <a:r>
              <a:rPr lang="en-US" dirty="0"/>
              <a:t>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license          '</a:t>
            </a:r>
            <a:r>
              <a:rPr lang="en-US" dirty="0" err="1"/>
              <a:t>all_rights</a:t>
            </a:r>
            <a:r>
              <a:rPr lang="en-US" dirty="0"/>
              <a:t>'</a:t>
            </a:r>
          </a:p>
          <a:p>
            <a:r>
              <a:rPr lang="en-US" dirty="0"/>
              <a:t>description      'Installs/Configures setup'</a:t>
            </a:r>
          </a:p>
          <a:p>
            <a:r>
              <a:rPr lang="en-US" dirty="0" err="1"/>
              <a:t>long_description</a:t>
            </a:r>
            <a:r>
              <a:rPr lang="en-US" dirty="0"/>
              <a:t> 'Installs/Configures setup'</a:t>
            </a:r>
          </a:p>
          <a:p>
            <a:r>
              <a:rPr lang="en-US" dirty="0"/>
              <a:t>version          '0.1.0'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cat setup/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837767" y="3841996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8863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cookbook has a folder for recipes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setup</a:t>
            </a:r>
          </a:p>
          <a:p>
            <a:r>
              <a:rPr lang="en-US" dirty="0"/>
              <a:t>├──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└── recipes</a:t>
            </a:r>
          </a:p>
          <a:p>
            <a:r>
              <a:rPr lang="en-US" dirty="0"/>
              <a:t>    └── </a:t>
            </a:r>
            <a:r>
              <a:rPr lang="en-US" dirty="0" err="1"/>
              <a:t>default.rb</a:t>
            </a:r>
            <a:endParaRPr lang="en-US" dirty="0"/>
          </a:p>
          <a:p>
            <a:endParaRPr lang="en-US" dirty="0"/>
          </a:p>
          <a:p>
            <a:r>
              <a:rPr lang="en-US" dirty="0"/>
              <a:t>1 directory, 5 files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tree setup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837768" y="3832843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435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cookbook has a default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# </a:t>
            </a:r>
            <a:r>
              <a:rPr lang="en-US" dirty="0"/>
              <a:t>Cookbook Name:: setup</a:t>
            </a:r>
          </a:p>
          <a:p>
            <a:r>
              <a:rPr lang="en-US" dirty="0"/>
              <a:t># Recipe:: default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 Copyright (c) 2015 The Authors, All Rights Reserved.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cat setup/recipes/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77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 the recipe into the cookbook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mv </a:t>
            </a:r>
            <a:r>
              <a:rPr lang="en-US" dirty="0" err="1" smtClean="0"/>
              <a:t>setup.rb</a:t>
            </a:r>
            <a:r>
              <a:rPr lang="en-US" dirty="0" smtClean="0"/>
              <a:t> setup/recipes/</a:t>
            </a:r>
            <a:r>
              <a:rPr lang="en-US" dirty="0" err="1" smtClean="0"/>
              <a:t>setup.rb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61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Version Control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263171" y="2597173"/>
            <a:ext cx="7773087" cy="1146175"/>
          </a:xfrm>
        </p:spPr>
        <p:txBody>
          <a:bodyPr>
            <a:normAutofit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is as good as any version control. Really anything is better than .</a:t>
            </a:r>
            <a:r>
              <a:rPr lang="en-US" dirty="0" err="1" smtClean="0"/>
              <a:t>bak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59204" y="4492072"/>
            <a:ext cx="8488899" cy="1931331"/>
          </a:xfrm>
        </p:spPr>
        <p:txBody>
          <a:bodyPr>
            <a:normAutofit/>
          </a:bodyPr>
          <a:lstStyle/>
          <a:p>
            <a:pPr marL="342900" indent="-342900">
              <a:buFont typeface="Wingdings" charset="2"/>
              <a:buChar char="ü"/>
            </a:pPr>
            <a:r>
              <a:rPr lang="en-US" sz="2000" dirty="0"/>
              <a:t>Use </a:t>
            </a:r>
            <a:r>
              <a:rPr lang="en-US" sz="2000" dirty="0">
                <a:latin typeface="Inconsolata"/>
                <a:cs typeface="Inconsolata"/>
              </a:rPr>
              <a:t>chef</a:t>
            </a:r>
            <a:r>
              <a:rPr lang="en-US" sz="2000" dirty="0"/>
              <a:t> to generate a cookbook to store our setup recipe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000" dirty="0"/>
              <a:t>Update our </a:t>
            </a:r>
            <a:r>
              <a:rPr lang="en-US" sz="2000" dirty="0" smtClean="0"/>
              <a:t>recipe </a:t>
            </a:r>
            <a:r>
              <a:rPr lang="en-US" sz="2000" dirty="0"/>
              <a:t>to install </a:t>
            </a:r>
            <a:r>
              <a:rPr lang="en-US" sz="2000" dirty="0" err="1">
                <a:latin typeface="Inconsolata"/>
                <a:cs typeface="Inconsolata"/>
              </a:rPr>
              <a:t>git</a:t>
            </a:r>
            <a:endParaRPr lang="en-US" sz="2000" dirty="0">
              <a:latin typeface="Inconsolata"/>
              <a:cs typeface="Inconsolata"/>
            </a:endParaRPr>
          </a:p>
          <a:p>
            <a:pPr marL="342900" indent="-342900">
              <a:buFont typeface="Wingdings" charset="2"/>
              <a:buChar char="q"/>
            </a:pPr>
            <a:r>
              <a:rPr lang="en-US" sz="2000" dirty="0"/>
              <a:t>Add the setup cookbook to version control</a:t>
            </a:r>
            <a:endParaRPr lang="en-US" sz="20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45936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Install </a:t>
            </a:r>
            <a:r>
              <a:rPr lang="en-US" dirty="0" err="1" smtClean="0">
                <a:latin typeface="Inconsolata"/>
                <a:cs typeface="Inconsolata"/>
              </a:rPr>
              <a:t>git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077852"/>
          </a:xfrm>
        </p:spPr>
        <p:txBody>
          <a:bodyPr/>
          <a:lstStyle/>
          <a:p>
            <a:r>
              <a:rPr lang="en-US" dirty="0" smtClean="0"/>
              <a:t>Add the additional policy to the setup cookbook's setup recipe:</a:t>
            </a:r>
          </a:p>
          <a:p>
            <a:endParaRPr lang="en-US" dirty="0"/>
          </a:p>
          <a:p>
            <a:r>
              <a:rPr lang="en-US" dirty="0" smtClean="0">
                <a:latin typeface="Inconsolata"/>
                <a:cs typeface="Inconsolata"/>
              </a:rPr>
              <a:t>	The package named "</a:t>
            </a:r>
            <a:r>
              <a:rPr lang="en-US" dirty="0" err="1" smtClean="0">
                <a:latin typeface="Inconsolata"/>
                <a:cs typeface="Inconsolata"/>
              </a:rPr>
              <a:t>git</a:t>
            </a:r>
            <a:r>
              <a:rPr lang="en-US" dirty="0" smtClean="0">
                <a:latin typeface="Inconsolata"/>
                <a:cs typeface="Inconsolata"/>
              </a:rPr>
              <a:t>" is installed.</a:t>
            </a:r>
          </a:p>
          <a:p>
            <a:endParaRPr lang="en-US" dirty="0">
              <a:latin typeface="Inconsolata"/>
              <a:cs typeface="Inconsolata"/>
            </a:endParaRPr>
          </a:p>
          <a:p>
            <a:r>
              <a:rPr lang="en-US" dirty="0" smtClean="0"/>
              <a:t>Then apply this recipe with </a:t>
            </a:r>
            <a:r>
              <a:rPr lang="en-US" dirty="0" smtClean="0">
                <a:latin typeface="Inconsolata"/>
                <a:cs typeface="Inconsolata"/>
              </a:rPr>
              <a:t>chef-apply</a:t>
            </a:r>
            <a:endParaRPr lang="en-US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32706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Great First Day!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260314" y="2629587"/>
            <a:ext cx="8230599" cy="366459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 … at stand up you mentioned your workstation recipe - could you do something like that for a web server?</a:t>
            </a:r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 smtClean="0"/>
              <a:t>Also, is there a way to package up recipes you create with a version number (and maybe a README)? I think </a:t>
            </a:r>
            <a:r>
              <a:rPr lang="en-US" sz="2400" dirty="0" smtClean="0">
                <a:latin typeface="Inconsolata"/>
                <a:cs typeface="Inconsolata"/>
              </a:rPr>
              <a:t>chef</a:t>
            </a:r>
            <a:r>
              <a:rPr lang="en-US" sz="2400" dirty="0" smtClean="0"/>
              <a:t> is able to generate something called a cookbook. Also, you really should start thinking about some version control. Don't want to lose all our hard work AGAIN ...</a:t>
            </a:r>
          </a:p>
        </p:txBody>
      </p:sp>
    </p:spTree>
    <p:extLst>
      <p:ext uri="{BB962C8B-B14F-4D97-AF65-F5344CB8AC3E}">
        <p14:creationId xmlns:p14="http://schemas.microsoft.com/office/powerpoint/2010/main" val="72642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</a:t>
            </a:r>
            <a:r>
              <a:rPr lang="en-US" dirty="0" err="1" smtClean="0"/>
              <a:t>git</a:t>
            </a:r>
            <a:r>
              <a:rPr lang="en-US" dirty="0" smtClean="0"/>
              <a:t>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package "nano"</a:t>
            </a:r>
          </a:p>
          <a:p>
            <a:r>
              <a:rPr lang="en-US" dirty="0"/>
              <a:t>package "vim"</a:t>
            </a:r>
          </a:p>
          <a:p>
            <a:r>
              <a:rPr lang="en-US" dirty="0"/>
              <a:t>package "emacs"</a:t>
            </a:r>
          </a:p>
          <a:p>
            <a:endParaRPr lang="en-US" dirty="0"/>
          </a:p>
          <a:p>
            <a:r>
              <a:rPr lang="en-US" dirty="0"/>
              <a:t>package "tree"</a:t>
            </a:r>
          </a:p>
          <a:p>
            <a:r>
              <a:rPr lang="en-US" dirty="0" smtClean="0"/>
              <a:t>package "</a:t>
            </a:r>
            <a:r>
              <a:rPr lang="en-US" dirty="0" err="1" smtClean="0"/>
              <a:t>git</a:t>
            </a:r>
            <a:r>
              <a:rPr lang="en-US" dirty="0" smtClean="0"/>
              <a:t>"</a:t>
            </a:r>
          </a:p>
          <a:p>
            <a:endParaRPr lang="en-US" dirty="0"/>
          </a:p>
          <a:p>
            <a:r>
              <a:rPr lang="en-US" dirty="0"/>
              <a:t>file "/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motd</a:t>
            </a:r>
            <a:r>
              <a:rPr lang="en-US" dirty="0"/>
              <a:t>" do</a:t>
            </a:r>
          </a:p>
          <a:p>
            <a:r>
              <a:rPr lang="en-US" dirty="0"/>
              <a:t>  content "Property of ..."</a:t>
            </a:r>
          </a:p>
          <a:p>
            <a:r>
              <a:rPr lang="en-US" dirty="0"/>
              <a:t>  mode "0644"</a:t>
            </a:r>
          </a:p>
          <a:p>
            <a:r>
              <a:rPr lang="en-US" dirty="0"/>
              <a:t>  owner "root"</a:t>
            </a:r>
          </a:p>
          <a:p>
            <a:r>
              <a:rPr lang="en-US" dirty="0"/>
              <a:t>  group "root"</a:t>
            </a:r>
          </a:p>
          <a:p>
            <a:r>
              <a:rPr lang="en-US" dirty="0"/>
              <a:t>end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setup/recipes/</a:t>
            </a:r>
            <a:r>
              <a:rPr lang="en-US" dirty="0" err="1" smtClean="0"/>
              <a:t>setup.rb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51281" y="3266197"/>
            <a:ext cx="10803205" cy="469900"/>
          </a:xfrm>
        </p:spPr>
        <p:txBody>
          <a:bodyPr/>
          <a:lstStyle/>
          <a:p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77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Re-apply the setup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Recipe: (chef-apply cookbook)::(chef-apply recipe)</a:t>
            </a:r>
          </a:p>
          <a:p>
            <a:r>
              <a:rPr lang="en-US" dirty="0"/>
              <a:t>  * </a:t>
            </a:r>
            <a:r>
              <a:rPr lang="en-US" dirty="0" err="1"/>
              <a:t>yum_package</a:t>
            </a:r>
            <a:r>
              <a:rPr lang="en-US" dirty="0"/>
              <a:t>[</a:t>
            </a:r>
            <a:r>
              <a:rPr lang="en-US" dirty="0" err="1"/>
              <a:t>git</a:t>
            </a:r>
            <a:r>
              <a:rPr lang="en-US" dirty="0"/>
              <a:t>] action install</a:t>
            </a:r>
          </a:p>
          <a:p>
            <a:r>
              <a:rPr lang="en-US" dirty="0"/>
              <a:t>    - install version 1.7.1-3.el6_4.1 of package </a:t>
            </a:r>
            <a:r>
              <a:rPr lang="en-US" dirty="0" err="1"/>
              <a:t>git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chef-apply setup/recipes/</a:t>
            </a:r>
            <a:r>
              <a:rPr lang="en-US" dirty="0" err="1" smtClean="0"/>
              <a:t>setup.rb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46904" y="2444132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08269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Inconsolata"/>
                <a:cs typeface="Inconsolata"/>
              </a:rPr>
              <a:t>chef-apply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529067" cy="3053244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Inconsolata"/>
                <a:cs typeface="Inconsolata"/>
              </a:rPr>
              <a:t>c</a:t>
            </a:r>
            <a:r>
              <a:rPr lang="en-US" dirty="0" smtClean="0">
                <a:latin typeface="Inconsolata"/>
                <a:cs typeface="Inconsolata"/>
              </a:rPr>
              <a:t>hef-apply</a:t>
            </a:r>
            <a:r>
              <a:rPr lang="en-US" dirty="0" smtClean="0"/>
              <a:t> is a great tool for applying resources (</a:t>
            </a:r>
            <a:r>
              <a:rPr lang="en-US" dirty="0" smtClean="0">
                <a:latin typeface="Inconsolata"/>
                <a:cs typeface="Inconsolata"/>
              </a:rPr>
              <a:t>-e</a:t>
            </a:r>
            <a:r>
              <a:rPr lang="en-US" dirty="0" smtClean="0"/>
              <a:t>) and for individual recipes but it does not know how to apply a cookbook. This is why we need to specify the path to the recipe file.</a:t>
            </a:r>
          </a:p>
          <a:p>
            <a:endParaRPr lang="en-US" dirty="0"/>
          </a:p>
          <a:p>
            <a:r>
              <a:rPr lang="en-US" dirty="0" smtClean="0"/>
              <a:t>A better tool for applying cookbooks is called </a:t>
            </a:r>
            <a:r>
              <a:rPr lang="en-US" dirty="0" smtClean="0">
                <a:latin typeface="Inconsolata"/>
                <a:cs typeface="Inconsolata"/>
              </a:rPr>
              <a:t>chef-client</a:t>
            </a:r>
            <a:r>
              <a:rPr lang="en-US" dirty="0" smtClean="0"/>
              <a:t>.</a:t>
            </a:r>
            <a:endParaRPr lang="en-US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81063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Version Control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263171" y="2597173"/>
            <a:ext cx="7773087" cy="1146175"/>
          </a:xfrm>
        </p:spPr>
        <p:txBody>
          <a:bodyPr>
            <a:normAutofit/>
          </a:bodyPr>
          <a:lstStyle/>
          <a:p>
            <a:r>
              <a:rPr lang="en-US" dirty="0" smtClean="0"/>
              <a:t>This is a probably a good point to capture the initial state of our cookbook.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59204" y="4492072"/>
            <a:ext cx="8488899" cy="1931331"/>
          </a:xfrm>
        </p:spPr>
        <p:txBody>
          <a:bodyPr>
            <a:noAutofit/>
          </a:bodyPr>
          <a:lstStyle/>
          <a:p>
            <a:pPr marL="342900" indent="-342900">
              <a:buFont typeface="Wingdings" charset="2"/>
              <a:buChar char="ü"/>
            </a:pPr>
            <a:r>
              <a:rPr lang="en-US" sz="2000" dirty="0"/>
              <a:t>Use </a:t>
            </a:r>
            <a:r>
              <a:rPr lang="en-US" sz="2000" dirty="0">
                <a:latin typeface="Inconsolata"/>
                <a:cs typeface="Inconsolata"/>
              </a:rPr>
              <a:t>chef</a:t>
            </a:r>
            <a:r>
              <a:rPr lang="en-US" sz="2000" dirty="0"/>
              <a:t> to generate a cookbook to store our setup recipe</a:t>
            </a:r>
          </a:p>
          <a:p>
            <a:pPr marL="342900" indent="-342900">
              <a:buFont typeface="Wingdings" charset="2"/>
              <a:buChar char="ü"/>
            </a:pPr>
            <a:r>
              <a:rPr lang="en-US" sz="2000" dirty="0"/>
              <a:t>Update our </a:t>
            </a:r>
            <a:r>
              <a:rPr lang="en-US" sz="2000" dirty="0" smtClean="0"/>
              <a:t>recipe </a:t>
            </a:r>
            <a:r>
              <a:rPr lang="en-US" sz="2000" dirty="0"/>
              <a:t>to install </a:t>
            </a:r>
            <a:r>
              <a:rPr lang="en-US" sz="2000" dirty="0" err="1" smtClean="0">
                <a:latin typeface="Inconsolata"/>
                <a:cs typeface="Inconsolata"/>
              </a:rPr>
              <a:t>git</a:t>
            </a:r>
            <a:endParaRPr lang="en-US" sz="2000" dirty="0" smtClean="0"/>
          </a:p>
          <a:p>
            <a:pPr marL="342900" indent="-342900">
              <a:buFont typeface="Wingdings" charset="2"/>
              <a:buChar char="q"/>
            </a:pPr>
            <a:r>
              <a:rPr lang="en-US" sz="2000" dirty="0" smtClean="0"/>
              <a:t>Add </a:t>
            </a:r>
            <a:r>
              <a:rPr lang="en-US" sz="2000" dirty="0"/>
              <a:t>the setup cookbook to version </a:t>
            </a:r>
            <a:r>
              <a:rPr lang="en-US" sz="2000" dirty="0" smtClean="0"/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173039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dirty="0" smtClean="0"/>
              <a:t>Move into the cookbook directory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80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dirty="0" smtClean="0"/>
              <a:t>Initialize it as a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Initialized empty </a:t>
            </a:r>
            <a:r>
              <a:rPr lang="en-US" dirty="0" err="1"/>
              <a:t>Git</a:t>
            </a:r>
            <a:r>
              <a:rPr lang="en-US" dirty="0"/>
              <a:t> repository in /root/setup/.</a:t>
            </a:r>
            <a:r>
              <a:rPr lang="en-US" dirty="0" err="1"/>
              <a:t>git</a:t>
            </a:r>
            <a:r>
              <a:rPr lang="en-US" dirty="0"/>
              <a:t>/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30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342900" indent="-342900"/>
            <a:r>
              <a:rPr lang="en-US" dirty="0"/>
              <a:t>Use </a:t>
            </a:r>
            <a:r>
              <a:rPr lang="en-US" dirty="0" err="1">
                <a:latin typeface="Inconsolata"/>
                <a:cs typeface="Inconsolata"/>
              </a:rPr>
              <a:t>git</a:t>
            </a:r>
            <a:r>
              <a:rPr lang="en-US" dirty="0">
                <a:latin typeface="Inconsolata"/>
                <a:cs typeface="Inconsolata"/>
              </a:rPr>
              <a:t> add</a:t>
            </a:r>
            <a:r>
              <a:rPr lang="en-US" dirty="0"/>
              <a:t> to stage files to be committed.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37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Staging Area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staging area is a file, generally contained in your </a:t>
            </a:r>
            <a:r>
              <a:rPr lang="en-US" dirty="0" err="1"/>
              <a:t>Git</a:t>
            </a:r>
            <a:r>
              <a:rPr lang="en-US" dirty="0"/>
              <a:t> directory, that stores information about what will go into your next commit. It’s sometimes referred to as the “index”, but it’s also common to refer to it as the staging area.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git-scm.com</a:t>
            </a:r>
            <a:r>
              <a:rPr lang="en-US" dirty="0"/>
              <a:t>/book/en/v2/Getting-Started-</a:t>
            </a:r>
            <a:r>
              <a:rPr lang="en-US" dirty="0" err="1"/>
              <a:t>Git</a:t>
            </a:r>
            <a:r>
              <a:rPr lang="en-US" dirty="0"/>
              <a:t>-Basics</a:t>
            </a:r>
          </a:p>
        </p:txBody>
      </p:sp>
    </p:spTree>
    <p:extLst>
      <p:ext uri="{BB962C8B-B14F-4D97-AF65-F5344CB8AC3E}">
        <p14:creationId xmlns:p14="http://schemas.microsoft.com/office/powerpoint/2010/main" val="306572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dirty="0"/>
              <a:t>Use </a:t>
            </a:r>
            <a:r>
              <a:rPr lang="en-US" dirty="0" err="1">
                <a:latin typeface="Inconsolata"/>
                <a:cs typeface="Inconsolata"/>
              </a:rPr>
              <a:t>git</a:t>
            </a:r>
            <a:r>
              <a:rPr lang="en-US" dirty="0">
                <a:latin typeface="Inconsolata"/>
                <a:cs typeface="Inconsolata"/>
              </a:rPr>
              <a:t> </a:t>
            </a:r>
            <a:r>
              <a:rPr lang="en-US" dirty="0" smtClean="0">
                <a:latin typeface="Inconsolata"/>
                <a:cs typeface="Inconsolata"/>
              </a:rPr>
              <a:t>status </a:t>
            </a:r>
            <a:r>
              <a:rPr lang="en-US" dirty="0" smtClean="0"/>
              <a:t>to view the staged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 On branch master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 Initial commit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 Changes to be committed:</a:t>
            </a:r>
          </a:p>
          <a:p>
            <a:r>
              <a:rPr lang="en-US" dirty="0"/>
              <a:t>#   (use "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rm</a:t>
            </a:r>
            <a:r>
              <a:rPr lang="en-US" dirty="0"/>
              <a:t> --cached &lt;file&gt;..." to </a:t>
            </a:r>
            <a:r>
              <a:rPr lang="en-US" dirty="0" err="1"/>
              <a:t>unstage</a:t>
            </a:r>
            <a:r>
              <a:rPr lang="en-US" dirty="0"/>
              <a:t>)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	new file:   .</a:t>
            </a:r>
            <a:r>
              <a:rPr lang="en-US" dirty="0" err="1"/>
              <a:t>kitchen.yml</a:t>
            </a:r>
            <a:endParaRPr lang="en-US" dirty="0"/>
          </a:p>
          <a:p>
            <a:r>
              <a:rPr lang="en-US" dirty="0"/>
              <a:t>#	new file:  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#	new file:  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#	new file:  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#	new file:   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#	new file:   recipes/</a:t>
            </a:r>
            <a:r>
              <a:rPr lang="en-US" dirty="0" err="1" smtClean="0"/>
              <a:t>default.rb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status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8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342900" indent="-342900"/>
            <a:r>
              <a:rPr lang="en-US" dirty="0"/>
              <a:t>Use </a:t>
            </a:r>
            <a:r>
              <a:rPr lang="en-US" dirty="0" err="1">
                <a:latin typeface="Inconsolata"/>
                <a:cs typeface="Inconsolata"/>
              </a:rPr>
              <a:t>git</a:t>
            </a:r>
            <a:r>
              <a:rPr lang="en-US" dirty="0">
                <a:latin typeface="Inconsolata"/>
                <a:cs typeface="Inconsolata"/>
              </a:rPr>
              <a:t> commit</a:t>
            </a:r>
            <a:r>
              <a:rPr lang="en-US" dirty="0"/>
              <a:t> to save the staged </a:t>
            </a:r>
            <a:r>
              <a:rPr lang="en-US" dirty="0" smtClean="0"/>
              <a:t>changes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 Committer: root &lt;root@fundamentals-3.0&gt;</a:t>
            </a:r>
          </a:p>
          <a:p>
            <a:r>
              <a:rPr lang="en-US" dirty="0"/>
              <a:t>Your name and email address were configured automatically based</a:t>
            </a:r>
          </a:p>
          <a:p>
            <a:r>
              <a:rPr lang="en-US" dirty="0"/>
              <a:t>on your username and hostname. Please check that they are accurate.</a:t>
            </a:r>
          </a:p>
          <a:p>
            <a:r>
              <a:rPr lang="en-US" dirty="0"/>
              <a:t>You can suppress this message by setting them explicitly: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--global </a:t>
            </a:r>
            <a:r>
              <a:rPr lang="en-US" dirty="0" err="1"/>
              <a:t>user.name</a:t>
            </a:r>
            <a:r>
              <a:rPr lang="en-US" dirty="0"/>
              <a:t> "Your Name"</a:t>
            </a:r>
          </a:p>
          <a:p>
            <a:r>
              <a:rPr lang="en-US" dirty="0"/>
              <a:t>   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--global </a:t>
            </a:r>
            <a:r>
              <a:rPr lang="en-US" dirty="0" err="1"/>
              <a:t>user.email</a:t>
            </a:r>
            <a:r>
              <a:rPr lang="en-US" dirty="0"/>
              <a:t> </a:t>
            </a:r>
            <a:r>
              <a:rPr lang="en-US" dirty="0" err="1"/>
              <a:t>you@example.com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If the identity used for this commit is wrong, you can fix it with: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git</a:t>
            </a:r>
            <a:r>
              <a:rPr lang="en-US" dirty="0"/>
              <a:t> commit --amend --author='Your Name &lt;</a:t>
            </a:r>
            <a:r>
              <a:rPr lang="en-US" dirty="0" err="1"/>
              <a:t>you@example.com</a:t>
            </a:r>
            <a:r>
              <a:rPr lang="en-US" dirty="0"/>
              <a:t>&gt;'</a:t>
            </a:r>
          </a:p>
          <a:p>
            <a:endParaRPr lang="en-US" dirty="0"/>
          </a:p>
          <a:p>
            <a:r>
              <a:rPr lang="en-US" dirty="0"/>
              <a:t> 11 files changed, 172 insertions(+), 0 deletions(-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"Initial setup cookbook"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37767" y="5879414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5686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Versioning?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59204" y="4492072"/>
            <a:ext cx="8488899" cy="1931331"/>
          </a:xfrm>
        </p:spPr>
        <p:txBody>
          <a:bodyPr>
            <a:normAutofit/>
          </a:bodyPr>
          <a:lstStyle/>
          <a:p>
            <a:pPr marL="342900" indent="-342900">
              <a:buFont typeface="Wingdings" charset="2"/>
              <a:buChar char="q"/>
            </a:pPr>
            <a:r>
              <a:rPr lang="en-US" sz="2000" dirty="0"/>
              <a:t>Use </a:t>
            </a:r>
            <a:r>
              <a:rPr lang="en-US" sz="2000" dirty="0">
                <a:latin typeface="Inconsolata"/>
                <a:cs typeface="Inconsolata"/>
              </a:rPr>
              <a:t>chef</a:t>
            </a:r>
            <a:r>
              <a:rPr lang="en-US" sz="2000" dirty="0"/>
              <a:t> to generate a cookbook to store our setup recipe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000" dirty="0"/>
              <a:t>Update our </a:t>
            </a:r>
            <a:r>
              <a:rPr lang="en-US" sz="2000" dirty="0" smtClean="0"/>
              <a:t>recipe </a:t>
            </a:r>
            <a:r>
              <a:rPr lang="en-US" sz="2000" dirty="0"/>
              <a:t>to install </a:t>
            </a:r>
            <a:r>
              <a:rPr lang="en-US" sz="2000" dirty="0" err="1">
                <a:latin typeface="Inconsolata"/>
                <a:cs typeface="Inconsolata"/>
              </a:rPr>
              <a:t>git</a:t>
            </a:r>
            <a:endParaRPr lang="en-US" sz="2000" dirty="0">
              <a:latin typeface="Inconsolata"/>
              <a:cs typeface="Inconsolata"/>
            </a:endParaRPr>
          </a:p>
          <a:p>
            <a:pPr marL="342900" indent="-342900">
              <a:buFont typeface="Wingdings" charset="2"/>
              <a:buChar char="q"/>
            </a:pPr>
            <a:r>
              <a:rPr lang="en-US" sz="2000" dirty="0"/>
              <a:t>Add the setup cookbook to version control</a:t>
            </a:r>
            <a:endParaRPr lang="en-US" sz="2000" dirty="0">
              <a:latin typeface="Inconsolata"/>
              <a:cs typeface="Inconsolat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263171" y="2597173"/>
            <a:ext cx="7773087" cy="114617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She has </a:t>
            </a:r>
            <a:r>
              <a:rPr lang="en-US" dirty="0"/>
              <a:t>a </a:t>
            </a:r>
            <a:r>
              <a:rPr lang="en-US" dirty="0" smtClean="0"/>
              <a:t>point. How are we going to manage </a:t>
            </a:r>
            <a:r>
              <a:rPr lang="en-US" dirty="0"/>
              <a:t>this </a:t>
            </a:r>
            <a:r>
              <a:rPr lang="en-US" dirty="0" smtClean="0"/>
              <a:t>file when I start to use it on more workstations?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11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Version Control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charset="2"/>
              <a:buChar char="q"/>
            </a:pPr>
            <a:r>
              <a:rPr lang="en-US" sz="2400" dirty="0" smtClean="0"/>
              <a:t>Use </a:t>
            </a:r>
            <a:r>
              <a:rPr lang="en-US" sz="2400" dirty="0">
                <a:latin typeface="Inconsolata"/>
                <a:cs typeface="Inconsolata"/>
              </a:rPr>
              <a:t>"</a:t>
            </a:r>
            <a:r>
              <a:rPr lang="en-US" sz="2400" dirty="0" err="1" smtClean="0">
                <a:latin typeface="Inconsolata"/>
                <a:cs typeface="Inconsolata"/>
              </a:rPr>
              <a:t>git</a:t>
            </a:r>
            <a:r>
              <a:rPr lang="en-US" sz="2400" dirty="0" smtClean="0">
                <a:latin typeface="Inconsolata"/>
                <a:cs typeface="Inconsolata"/>
              </a:rPr>
              <a:t> </a:t>
            </a:r>
            <a:r>
              <a:rPr lang="en-US" sz="2400" dirty="0" err="1" smtClean="0">
                <a:latin typeface="Inconsolata"/>
                <a:cs typeface="Inconsolata"/>
              </a:rPr>
              <a:t>init</a:t>
            </a:r>
            <a:r>
              <a:rPr lang="en-US" sz="2400" dirty="0">
                <a:latin typeface="Inconsolata"/>
                <a:cs typeface="Inconsolata"/>
              </a:rPr>
              <a:t>"</a:t>
            </a:r>
            <a:r>
              <a:rPr lang="en-US" sz="2400" dirty="0" smtClean="0"/>
              <a:t> inside the setup cookbook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400" dirty="0" smtClean="0"/>
              <a:t>Use </a:t>
            </a:r>
            <a:r>
              <a:rPr lang="en-US" sz="2400" dirty="0" smtClean="0">
                <a:latin typeface="Inconsolata"/>
                <a:cs typeface="Inconsolata"/>
              </a:rPr>
              <a:t>"</a:t>
            </a:r>
            <a:r>
              <a:rPr lang="en-US" sz="2400" dirty="0" err="1" smtClean="0">
                <a:latin typeface="Inconsolata"/>
                <a:cs typeface="Inconsolata"/>
              </a:rPr>
              <a:t>git</a:t>
            </a:r>
            <a:r>
              <a:rPr lang="en-US" sz="2400" dirty="0" smtClean="0">
                <a:latin typeface="Inconsolata"/>
                <a:cs typeface="Inconsolata"/>
              </a:rPr>
              <a:t> add ."</a:t>
            </a:r>
            <a:r>
              <a:rPr lang="en-US" sz="2400" dirty="0" smtClean="0"/>
              <a:t> to stage all files to be committed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400" dirty="0" smtClean="0"/>
              <a:t>Use </a:t>
            </a:r>
            <a:r>
              <a:rPr lang="en-US" sz="2400" dirty="0">
                <a:latin typeface="Inconsolata"/>
                <a:cs typeface="Inconsolata"/>
              </a:rPr>
              <a:t>"</a:t>
            </a:r>
            <a:r>
              <a:rPr lang="en-US" sz="2400" dirty="0" err="1" smtClean="0">
                <a:latin typeface="Inconsolata"/>
                <a:cs typeface="Inconsolata"/>
              </a:rPr>
              <a:t>git</a:t>
            </a:r>
            <a:r>
              <a:rPr lang="en-US" sz="2400" dirty="0" smtClean="0">
                <a:latin typeface="Inconsolata"/>
                <a:cs typeface="Inconsolata"/>
              </a:rPr>
              <a:t> </a:t>
            </a:r>
            <a:r>
              <a:rPr lang="en-US" sz="2400" dirty="0">
                <a:latin typeface="Inconsolata"/>
                <a:cs typeface="Inconsolata"/>
              </a:rPr>
              <a:t>commit </a:t>
            </a:r>
            <a:r>
              <a:rPr lang="en-US" sz="2400" dirty="0" smtClean="0">
                <a:latin typeface="Inconsolata"/>
                <a:cs typeface="Inconsolata"/>
              </a:rPr>
              <a:t>-m '...'"</a:t>
            </a:r>
            <a:r>
              <a:rPr lang="en-US" sz="2400" dirty="0" smtClean="0"/>
              <a:t> to </a:t>
            </a:r>
            <a:r>
              <a:rPr lang="en-US" sz="2400" dirty="0"/>
              <a:t>save the staged </a:t>
            </a:r>
            <a:r>
              <a:rPr lang="en-US" sz="2400" dirty="0" smtClean="0"/>
              <a:t>changes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 bwMode="white">
          <a:xfrm>
            <a:off x="420296" y="-65782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4274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dirty="0" smtClean="0"/>
              <a:t>Move out of the setup cookbook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37767" y="5879414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43416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 up a Web Server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7969" y="2629586"/>
            <a:ext cx="9005437" cy="3559291"/>
          </a:xfrm>
        </p:spPr>
        <p:txBody>
          <a:bodyPr>
            <a:noAutofit/>
          </a:bodyPr>
          <a:lstStyle/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r>
              <a:rPr lang="en-US" sz="2400" dirty="0"/>
              <a:t>Use </a:t>
            </a:r>
            <a:r>
              <a:rPr lang="en-US" sz="2400" dirty="0">
                <a:latin typeface="Inconsolata"/>
                <a:cs typeface="Inconsolata"/>
              </a:rPr>
              <a:t>chef generate</a:t>
            </a:r>
            <a:r>
              <a:rPr lang="en-US" sz="2400" dirty="0"/>
              <a:t> to create a cookbook named "apache"</a:t>
            </a:r>
            <a:r>
              <a:rPr lang="en-US" sz="2400" dirty="0" smtClean="0"/>
              <a:t>.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r>
              <a:rPr lang="en-US" sz="2400" dirty="0" smtClean="0"/>
              <a:t>Write and apply a recipe named </a:t>
            </a:r>
            <a:r>
              <a:rPr lang="en-US" sz="2400" dirty="0" smtClean="0">
                <a:latin typeface="Inconsolata"/>
                <a:cs typeface="Inconsolata"/>
              </a:rPr>
              <a:t>"</a:t>
            </a:r>
            <a:r>
              <a:rPr lang="en-US" sz="2400" dirty="0" err="1" smtClean="0">
                <a:latin typeface="Inconsolata"/>
                <a:cs typeface="Inconsolata"/>
              </a:rPr>
              <a:t>apache.rb</a:t>
            </a:r>
            <a:r>
              <a:rPr lang="en-US" sz="2400" dirty="0" smtClean="0">
                <a:latin typeface="Inconsolata"/>
                <a:cs typeface="Inconsolata"/>
              </a:rPr>
              <a:t>"</a:t>
            </a:r>
            <a:r>
              <a:rPr lang="en-US" sz="2400" dirty="0" smtClean="0"/>
              <a:t> with the policy:</a:t>
            </a:r>
          </a:p>
          <a:p>
            <a:pPr lvl="1" algn="l">
              <a:lnSpc>
                <a:spcPct val="120000"/>
              </a:lnSpc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The package named 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"apache2" 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is installed.</a:t>
            </a:r>
          </a:p>
          <a:p>
            <a:pPr lvl="1" algn="l">
              <a:lnSpc>
                <a:spcPct val="120000"/>
              </a:lnSpc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The file named "/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var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/www/html/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index.html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" is created with the 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content 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"&lt;h1&gt;Hello, world!&lt;/h1&gt;"</a:t>
            </a:r>
          </a:p>
          <a:p>
            <a:pPr lvl="1" algn="l">
              <a:lnSpc>
                <a:spcPct val="120000"/>
              </a:lnSpc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The service named "apache2" is 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started.</a:t>
            </a:r>
          </a:p>
          <a:p>
            <a:pPr lvl="1" algn="l">
              <a:lnSpc>
                <a:spcPct val="120000"/>
              </a:lnSpc>
            </a:pP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The service named 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"apache2" 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is enabled.</a:t>
            </a:r>
          </a:p>
          <a:p>
            <a:pPr lvl="1" algn="l">
              <a:lnSpc>
                <a:spcPct val="120000"/>
              </a:lnSpc>
            </a:pPr>
            <a:endParaRPr lang="en-US" sz="2000" dirty="0">
              <a:solidFill>
                <a:schemeClr val="tx1">
                  <a:lumMod val="75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r>
              <a:rPr lang="en-US" sz="2400" dirty="0" smtClean="0"/>
              <a:t>Place </a:t>
            </a:r>
            <a:r>
              <a:rPr lang="en-US" sz="2400" dirty="0"/>
              <a:t>the apache cookbook under version </a:t>
            </a:r>
            <a:r>
              <a:rPr lang="en-US" sz="2400" dirty="0" smtClean="0"/>
              <a:t>control</a:t>
            </a:r>
            <a:endParaRPr lang="en-US" sz="2000" dirty="0">
              <a:solidFill>
                <a:schemeClr val="tx1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sz="1800" dirty="0"/>
          </a:p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endParaRPr lang="en-US" sz="2000" dirty="0" smtClean="0"/>
          </a:p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81456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create a cookbook!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::cookbook</a:t>
            </a:r>
          </a:p>
          <a:p>
            <a:r>
              <a:rPr lang="en-US" dirty="0"/>
              <a:t>  * directory[/root/apache] action create</a:t>
            </a:r>
          </a:p>
          <a:p>
            <a:r>
              <a:rPr lang="en-US" dirty="0"/>
              <a:t>    - create new directory /root/apache</a:t>
            </a:r>
          </a:p>
          <a:p>
            <a:r>
              <a:rPr lang="en-US" dirty="0"/>
              <a:t>  * template[/root/apache/</a:t>
            </a:r>
            <a:r>
              <a:rPr lang="en-US" dirty="0" err="1"/>
              <a:t>metadata.rb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/root/apache/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    - update content in file /root/apache/</a:t>
            </a:r>
            <a:r>
              <a:rPr lang="en-US" dirty="0" err="1"/>
              <a:t>metadata.rb</a:t>
            </a:r>
            <a:r>
              <a:rPr lang="en-US" dirty="0"/>
              <a:t> from none to bd85d3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template[/root/apache/</a:t>
            </a:r>
            <a:r>
              <a:rPr lang="en-US" dirty="0" err="1"/>
              <a:t>README.md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/root/apache/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   - update content in file /root/</a:t>
            </a:r>
            <a:r>
              <a:rPr lang="en-US" dirty="0" smtClean="0"/>
              <a:t>apache/</a:t>
            </a:r>
            <a:r>
              <a:rPr lang="en-US" dirty="0" err="1"/>
              <a:t>README.md</a:t>
            </a:r>
            <a:r>
              <a:rPr lang="en-US" dirty="0"/>
              <a:t> from none to 44d165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[/root/apache/</a:t>
            </a:r>
            <a:r>
              <a:rPr lang="en-US" dirty="0" err="1"/>
              <a:t>chefignore</a:t>
            </a:r>
            <a:r>
              <a:rPr lang="en-US" dirty="0"/>
              <a:t>] action </a:t>
            </a:r>
            <a:r>
              <a:rPr lang="en-US" dirty="0" smtClean="0"/>
              <a:t>create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generate cookbook apache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52756" y="2785571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4258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package </a:t>
            </a:r>
            <a:r>
              <a:rPr lang="en-US" dirty="0" smtClean="0"/>
              <a:t>"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apache2</a:t>
            </a:r>
            <a:r>
              <a:rPr lang="en-US" dirty="0" smtClean="0"/>
              <a:t>"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file "</a:t>
            </a:r>
            <a:r>
              <a:rPr lang="en-US" dirty="0"/>
              <a:t>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" do</a:t>
            </a:r>
          </a:p>
          <a:p>
            <a:r>
              <a:rPr lang="en-US" dirty="0" smtClean="0"/>
              <a:t>  content "&lt;h1&gt;Hello, world!&lt;/h1&gt;"</a:t>
            </a:r>
          </a:p>
          <a:p>
            <a:r>
              <a:rPr lang="en-US" dirty="0" smtClean="0"/>
              <a:t>end</a:t>
            </a:r>
            <a:endParaRPr lang="en-US" dirty="0"/>
          </a:p>
          <a:p>
            <a:endParaRPr lang="en-US" dirty="0"/>
          </a:p>
          <a:p>
            <a:r>
              <a:rPr lang="en-US" dirty="0"/>
              <a:t>service </a:t>
            </a:r>
            <a:r>
              <a:rPr lang="en-US" dirty="0" smtClean="0"/>
              <a:t>"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apache2</a:t>
            </a:r>
            <a:r>
              <a:rPr lang="en-US" dirty="0" smtClean="0"/>
              <a:t>" </a:t>
            </a:r>
            <a:r>
              <a:rPr lang="en-US" dirty="0"/>
              <a:t>do</a:t>
            </a:r>
          </a:p>
          <a:p>
            <a:r>
              <a:rPr lang="en-US" dirty="0"/>
              <a:t>  action [ :enable, :start ]</a:t>
            </a:r>
          </a:p>
          <a:p>
            <a:r>
              <a:rPr lang="en-US" dirty="0"/>
              <a:t>end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apache/recipes/</a:t>
            </a:r>
            <a:r>
              <a:rPr lang="en-US" dirty="0" err="1" smtClean="0"/>
              <a:t>apache.rb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13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pply the apache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Recipe: (chef-apply cookbook)::(chef-apply recipe)</a:t>
            </a:r>
          </a:p>
          <a:p>
            <a:r>
              <a:rPr lang="en-US" dirty="0"/>
              <a:t>  * </a:t>
            </a:r>
            <a:r>
              <a:rPr lang="en-US" dirty="0" err="1"/>
              <a:t>apt_package</a:t>
            </a:r>
            <a:r>
              <a:rPr lang="en-US" dirty="0"/>
              <a:t>[apache2] action install</a:t>
            </a:r>
          </a:p>
          <a:p>
            <a:r>
              <a:rPr lang="en-US" dirty="0"/>
              <a:t>    - install version 2.4.7-1ubuntu4.4 of package apache2</a:t>
            </a:r>
          </a:p>
          <a:p>
            <a:r>
              <a:rPr lang="en-US" dirty="0"/>
              <a:t>  * file[/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] action create</a:t>
            </a:r>
          </a:p>
          <a:p>
            <a:r>
              <a:rPr lang="en-US" dirty="0"/>
              <a:t>    - update content in file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from 538f31 to 17d291</a:t>
            </a:r>
          </a:p>
          <a:p>
            <a:r>
              <a:rPr lang="en-US" dirty="0"/>
              <a:t>    ---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	2015-05-05 08:33:24.681723000 +0000</a:t>
            </a:r>
          </a:p>
          <a:p>
            <a:r>
              <a:rPr lang="en-US" dirty="0"/>
              <a:t>    +++ /</a:t>
            </a:r>
            <a:r>
              <a:rPr lang="en-US" dirty="0" err="1"/>
              <a:t>var</a:t>
            </a:r>
            <a:r>
              <a:rPr lang="en-US" dirty="0"/>
              <a:t>/www/html/.index.html20150505-2060-171d524	2015-05-05 08:33:31.989375000 +0000</a:t>
            </a:r>
          </a:p>
          <a:p>
            <a:r>
              <a:rPr lang="en-US" dirty="0"/>
              <a:t>    @@ -1,379 +1,2 @@</a:t>
            </a:r>
          </a:p>
          <a:p>
            <a:r>
              <a:rPr lang="en-US" dirty="0"/>
              <a:t>    -</a:t>
            </a:r>
          </a:p>
          <a:p>
            <a:r>
              <a:rPr lang="en-US" dirty="0"/>
              <a:t>    -&lt;!DOCTYPE html PUBLIC "-//W3C//DTD XHTML 1.0 Transitional//EN" "http://www.w3.org/TR/xhtml1/DTD/xhtml1-transitional.dtd"&gt;</a:t>
            </a:r>
          </a:p>
          <a:p>
            <a:r>
              <a:rPr lang="en-US" dirty="0"/>
              <a:t>    -&lt;html </a:t>
            </a:r>
            <a:r>
              <a:rPr lang="en-US" dirty="0" err="1"/>
              <a:t>xmlns</a:t>
            </a:r>
            <a:r>
              <a:rPr lang="en-US" dirty="0"/>
              <a:t>="http://www.w3.org/1999/</a:t>
            </a:r>
            <a:r>
              <a:rPr lang="en-US" dirty="0" err="1"/>
              <a:t>xhtml</a:t>
            </a:r>
            <a:r>
              <a:rPr lang="en-US" dirty="0"/>
              <a:t>"&gt;</a:t>
            </a:r>
          </a:p>
          <a:p>
            <a:r>
              <a:rPr lang="en-US" dirty="0"/>
              <a:t>    -  &lt;!</a:t>
            </a:r>
            <a:r>
              <a:rPr lang="en-US"/>
              <a:t>-</a:t>
            </a:r>
            <a:r>
              <a:rPr lang="en-US" smtClean="0"/>
              <a:t>-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chef-apply apache/recipes/</a:t>
            </a:r>
            <a:r>
              <a:rPr lang="en-US" dirty="0" err="1" smtClean="0"/>
              <a:t>apache.rb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06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website is available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&lt;h1&gt;Hello, world!&lt;/h1&gt;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curl </a:t>
            </a:r>
            <a:r>
              <a:rPr lang="en-US" dirty="0" err="1" smtClean="0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21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Your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cd apache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r>
              <a:rPr lang="en-US" dirty="0" smtClean="0"/>
              <a:t> 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"Initial Apache Cookbook"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12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8803"/>
            <a:ext cx="8230599" cy="3410348"/>
          </a:xfrm>
        </p:spPr>
        <p:txBody>
          <a:bodyPr>
            <a:normAutofit/>
          </a:bodyPr>
          <a:lstStyle/>
          <a:p>
            <a:r>
              <a:rPr lang="en-US" dirty="0"/>
              <a:t>What questions can </a:t>
            </a:r>
            <a:r>
              <a:rPr lang="en-US" dirty="0" smtClean="0"/>
              <a:t>we </a:t>
            </a:r>
            <a:r>
              <a:rPr lang="en-US" dirty="0"/>
              <a:t>answer for you? </a:t>
            </a:r>
          </a:p>
          <a:p>
            <a:pPr marL="457200" indent="-457200">
              <a:buFont typeface="Arial"/>
              <a:buChar char="•"/>
            </a:pP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cookbooks</a:t>
            </a:r>
          </a:p>
          <a:p>
            <a:pPr marL="457200" indent="-457200">
              <a:buFont typeface="Arial"/>
              <a:buChar char="•"/>
            </a:pPr>
            <a:r>
              <a:rPr lang="en-US" smtClean="0"/>
              <a:t>versions</a:t>
            </a: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version control</a:t>
            </a:r>
          </a:p>
        </p:txBody>
      </p:sp>
    </p:spTree>
    <p:extLst>
      <p:ext uri="{BB962C8B-B14F-4D97-AF65-F5344CB8AC3E}">
        <p14:creationId xmlns:p14="http://schemas.microsoft.com/office/powerpoint/2010/main" val="243280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04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 executable program that allows you generate cookbooks and cookbook components.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7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Usage:</a:t>
            </a:r>
          </a:p>
          <a:p>
            <a:r>
              <a:rPr lang="en-US" dirty="0"/>
              <a:t>    chef -h/--help</a:t>
            </a:r>
          </a:p>
          <a:p>
            <a:r>
              <a:rPr lang="en-US" dirty="0"/>
              <a:t>    chef -v/--version</a:t>
            </a:r>
          </a:p>
          <a:p>
            <a:r>
              <a:rPr lang="en-US" dirty="0"/>
              <a:t>    chef command [arguments...] [options...]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Available Commands:</a:t>
            </a:r>
          </a:p>
          <a:p>
            <a:r>
              <a:rPr lang="en-US" dirty="0"/>
              <a:t>    exec        Runs the command in context of the embedded ruby</a:t>
            </a:r>
          </a:p>
          <a:p>
            <a:r>
              <a:rPr lang="en-US" dirty="0"/>
              <a:t>    gem         Runs the `gem` command in context of the embedded ruby</a:t>
            </a:r>
          </a:p>
          <a:p>
            <a:r>
              <a:rPr lang="en-US" dirty="0"/>
              <a:t>    generate    Generate a new app, cookbook, or component</a:t>
            </a:r>
          </a:p>
          <a:p>
            <a:r>
              <a:rPr lang="en-US" dirty="0"/>
              <a:t>    shell-</a:t>
            </a:r>
            <a:r>
              <a:rPr lang="en-US" dirty="0" err="1"/>
              <a:t>init</a:t>
            </a:r>
            <a:r>
              <a:rPr lang="en-US" dirty="0"/>
              <a:t>  Initialize your shell to use </a:t>
            </a:r>
            <a:r>
              <a:rPr lang="en-US" dirty="0" err="1"/>
              <a:t>ChefDK</a:t>
            </a:r>
            <a:r>
              <a:rPr lang="en-US" dirty="0"/>
              <a:t> as your primary ruby</a:t>
            </a:r>
          </a:p>
          <a:p>
            <a:r>
              <a:rPr lang="en-US" dirty="0"/>
              <a:t>    install     Install cookbooks from a </a:t>
            </a:r>
            <a:r>
              <a:rPr lang="en-US" dirty="0" err="1"/>
              <a:t>Policyfile</a:t>
            </a:r>
            <a:r>
              <a:rPr lang="en-US" dirty="0"/>
              <a:t> and generate a locked cookbook set</a:t>
            </a:r>
          </a:p>
          <a:p>
            <a:r>
              <a:rPr lang="en-US" dirty="0"/>
              <a:t>    update      Updates a </a:t>
            </a:r>
            <a:r>
              <a:rPr lang="en-US" dirty="0" err="1"/>
              <a:t>Policyfile.lock.json</a:t>
            </a:r>
            <a:r>
              <a:rPr lang="en-US" dirty="0"/>
              <a:t> with latest </a:t>
            </a:r>
            <a:r>
              <a:rPr lang="en-US" dirty="0" err="1"/>
              <a:t>run_list</a:t>
            </a:r>
            <a:r>
              <a:rPr lang="en-US" dirty="0"/>
              <a:t> and </a:t>
            </a:r>
            <a:r>
              <a:rPr lang="en-US" dirty="0" smtClean="0"/>
              <a:t>cookbooks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--help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15764" y="4893828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4596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cs typeface="Inconsolata"/>
              </a:rPr>
              <a:t>Cookbooks</a:t>
            </a:r>
            <a:endParaRPr lang="en-US" dirty="0"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260314" y="2629587"/>
            <a:ext cx="8230599" cy="3165037"/>
          </a:xfrm>
        </p:spPr>
        <p:txBody>
          <a:bodyPr>
            <a:normAutofit/>
          </a:bodyPr>
          <a:lstStyle/>
          <a:p>
            <a:r>
              <a:rPr lang="en-US" sz="2800" dirty="0"/>
              <a:t>A cookbook is the fundamental unit of configuration and policy distribution. Each cookbook defines a scenario, such as everything needed to install and configure MySQL, and then it contains all of the components that are required to support that </a:t>
            </a:r>
            <a:r>
              <a:rPr lang="en-US" sz="2800" dirty="0" smtClean="0"/>
              <a:t>scenario</a:t>
            </a:r>
            <a:r>
              <a:rPr lang="en-US" sz="2800" dirty="0"/>
              <a:t> </a:t>
            </a:r>
            <a:r>
              <a:rPr lang="en-US" sz="2800" dirty="0" smtClean="0"/>
              <a:t>. . .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4265099" y="6363568"/>
            <a:ext cx="3661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docs.chef.io</a:t>
            </a:r>
            <a:r>
              <a:rPr lang="en-US" dirty="0" smtClean="0">
                <a:cs typeface="Inconsolata"/>
              </a:rPr>
              <a:t>/</a:t>
            </a:r>
            <a:r>
              <a:rPr lang="en-US" dirty="0" err="1" smtClean="0">
                <a:cs typeface="Inconsolata"/>
              </a:rPr>
              <a:t>cookbooks.html</a:t>
            </a:r>
            <a:endParaRPr lang="en-US" dirty="0"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7358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 </a:t>
            </a:r>
            <a:r>
              <a:rPr lang="en-US" dirty="0" smtClean="0">
                <a:latin typeface="Inconsolata"/>
                <a:cs typeface="Inconsolata"/>
              </a:rPr>
              <a:t>generate </a:t>
            </a:r>
            <a:r>
              <a:rPr lang="en-US" dirty="0" smtClean="0"/>
              <a:t>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Usage: chef generate GENERATOR [options]</a:t>
            </a:r>
          </a:p>
          <a:p>
            <a:endParaRPr lang="en-US" dirty="0"/>
          </a:p>
          <a:p>
            <a:r>
              <a:rPr lang="en-US" dirty="0"/>
              <a:t>Available generators:</a:t>
            </a:r>
          </a:p>
          <a:p>
            <a:r>
              <a:rPr lang="en-US" dirty="0"/>
              <a:t>  app         Generate an application repo</a:t>
            </a:r>
          </a:p>
          <a:p>
            <a:r>
              <a:rPr lang="en-US" dirty="0"/>
              <a:t>  cookbook    Generate a single cookbook</a:t>
            </a:r>
          </a:p>
          <a:p>
            <a:r>
              <a:rPr lang="en-US" dirty="0"/>
              <a:t>  recipe      Generate a new recipe</a:t>
            </a:r>
          </a:p>
          <a:p>
            <a:r>
              <a:rPr lang="en-US" dirty="0"/>
              <a:t>  attribute   Generate an attributes file</a:t>
            </a:r>
          </a:p>
          <a:p>
            <a:r>
              <a:rPr lang="en-US" dirty="0"/>
              <a:t>  template    Generate a file template</a:t>
            </a:r>
          </a:p>
          <a:p>
            <a:r>
              <a:rPr lang="en-US" dirty="0"/>
              <a:t>  file        Generate a cookbook file</a:t>
            </a:r>
          </a:p>
          <a:p>
            <a:r>
              <a:rPr lang="en-US" dirty="0"/>
              <a:t>  </a:t>
            </a:r>
            <a:r>
              <a:rPr lang="en-US" dirty="0" err="1"/>
              <a:t>lwrp</a:t>
            </a:r>
            <a:r>
              <a:rPr lang="en-US" dirty="0"/>
              <a:t>        Generate a lightweight resource/provider</a:t>
            </a:r>
          </a:p>
          <a:p>
            <a:r>
              <a:rPr lang="en-US" dirty="0"/>
              <a:t>  repo        Generate a Chef policy repository</a:t>
            </a:r>
          </a:p>
          <a:p>
            <a:r>
              <a:rPr lang="en-US" dirty="0"/>
              <a:t>  </a:t>
            </a:r>
            <a:r>
              <a:rPr lang="en-US" dirty="0" err="1"/>
              <a:t>policyfile</a:t>
            </a:r>
            <a:r>
              <a:rPr lang="en-US" dirty="0"/>
              <a:t>  Generate a </a:t>
            </a:r>
            <a:r>
              <a:rPr lang="en-US" dirty="0" err="1"/>
              <a:t>Policyfile</a:t>
            </a:r>
            <a:r>
              <a:rPr lang="en-US" dirty="0"/>
              <a:t> for use with the install/push commands (experimental)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generate --help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40425" y="3118454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6199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 </a:t>
            </a:r>
            <a:r>
              <a:rPr lang="en-US" dirty="0" smtClean="0">
                <a:latin typeface="Inconsolata"/>
                <a:cs typeface="Inconsolata"/>
              </a:rPr>
              <a:t>generate cookbook</a:t>
            </a:r>
            <a:r>
              <a:rPr lang="en-US" dirty="0" smtClean="0"/>
              <a:t>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Usage: chef generate cookbook NAME [options]</a:t>
            </a:r>
          </a:p>
          <a:p>
            <a:r>
              <a:rPr lang="en-US" dirty="0"/>
              <a:t>    -C, --copyright COPYRIGHT        Name of the copyright holder - defaults to 'The Authors'</a:t>
            </a:r>
          </a:p>
          <a:p>
            <a:r>
              <a:rPr lang="en-US" dirty="0"/>
              <a:t>    -m, --email EMAIL                Email address of the author - defaults </a:t>
            </a:r>
            <a:r>
              <a:rPr lang="en-US" dirty="0" smtClean="0"/>
              <a:t>to '</a:t>
            </a:r>
            <a:r>
              <a:rPr lang="en-US" dirty="0" err="1" smtClean="0"/>
              <a:t>you@exa</a:t>
            </a:r>
            <a:r>
              <a:rPr lang="en-US" dirty="0" smtClean="0"/>
              <a:t>...</a:t>
            </a:r>
          </a:p>
          <a:p>
            <a:r>
              <a:rPr lang="en-US" dirty="0" smtClean="0"/>
              <a:t>    -a, --generator-</a:t>
            </a:r>
            <a:r>
              <a:rPr lang="en-US" dirty="0" err="1" smtClean="0"/>
              <a:t>arg</a:t>
            </a:r>
            <a:r>
              <a:rPr lang="en-US" dirty="0" smtClean="0"/>
              <a:t> KEY=VALUE    Use to set arbitrary attribute KEY to VALUE in the...</a:t>
            </a:r>
          </a:p>
          <a:p>
            <a:r>
              <a:rPr lang="en-US" dirty="0" smtClean="0"/>
              <a:t>    -I, --license LICENSE            </a:t>
            </a:r>
            <a:r>
              <a:rPr lang="en-US" dirty="0" err="1" smtClean="0"/>
              <a:t>all_rights</a:t>
            </a:r>
            <a:r>
              <a:rPr lang="en-US" dirty="0" smtClean="0"/>
              <a:t>, apache2, </a:t>
            </a:r>
            <a:r>
              <a:rPr lang="en-US" dirty="0" err="1" smtClean="0"/>
              <a:t>mit</a:t>
            </a:r>
            <a:r>
              <a:rPr lang="en-US" dirty="0" smtClean="0"/>
              <a:t>, gplv2, gplv3 - defaults ...</a:t>
            </a:r>
          </a:p>
          <a:p>
            <a:r>
              <a:rPr lang="en-US" dirty="0" smtClean="0"/>
              <a:t>    -g GENERATOR_COOKBOOK_PATH,      Use GENERATOR_COOKBOOK_PATH for the </a:t>
            </a:r>
            <a:r>
              <a:rPr lang="en-US" dirty="0" err="1" smtClean="0"/>
              <a:t>code_generator</a:t>
            </a:r>
            <a:r>
              <a:rPr lang="en-US" dirty="0" smtClean="0"/>
              <a:t>...</a:t>
            </a:r>
          </a:p>
          <a:p>
            <a:r>
              <a:rPr lang="en-US" dirty="0" smtClean="0"/>
              <a:t>        </a:t>
            </a:r>
            <a:r>
              <a:rPr lang="en-US" dirty="0"/>
              <a:t>--generator-cookbook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generate cookbook --help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40426" y="1725278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6227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create a cookbook!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::cookbook</a:t>
            </a:r>
          </a:p>
          <a:p>
            <a:r>
              <a:rPr lang="en-US" dirty="0"/>
              <a:t>  * directory[/root/setup] action create</a:t>
            </a:r>
          </a:p>
          <a:p>
            <a:r>
              <a:rPr lang="en-US" dirty="0"/>
              <a:t>    - create new directory /root/setup</a:t>
            </a:r>
          </a:p>
          <a:p>
            <a:r>
              <a:rPr lang="en-US" dirty="0"/>
              <a:t>  * template[/root/setup/</a:t>
            </a:r>
            <a:r>
              <a:rPr lang="en-US" dirty="0" err="1"/>
              <a:t>metadata.rb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/root/setup/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    - update content in file /root/setup/</a:t>
            </a:r>
            <a:r>
              <a:rPr lang="en-US" dirty="0" err="1"/>
              <a:t>metadata.rb</a:t>
            </a:r>
            <a:r>
              <a:rPr lang="en-US" dirty="0"/>
              <a:t> from none to bd85d3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template[/root/setup/</a:t>
            </a:r>
            <a:r>
              <a:rPr lang="en-US" dirty="0" err="1"/>
              <a:t>README.md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/root/setup/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   - update content in file /root/setup/</a:t>
            </a:r>
            <a:r>
              <a:rPr lang="en-US" dirty="0" err="1"/>
              <a:t>README.md</a:t>
            </a:r>
            <a:r>
              <a:rPr lang="en-US" dirty="0"/>
              <a:t> from none to 44d165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[/root/setup/</a:t>
            </a:r>
            <a:r>
              <a:rPr lang="en-US" dirty="0" err="1"/>
              <a:t>chefignore</a:t>
            </a:r>
            <a:r>
              <a:rPr lang="en-US" dirty="0"/>
              <a:t>] action </a:t>
            </a:r>
            <a:r>
              <a:rPr lang="en-US" dirty="0" smtClean="0"/>
              <a:t>create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generate cookbook setup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52756" y="2785571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6379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11071</TotalTime>
  <Words>2042</Words>
  <Application>Microsoft Macintosh PowerPoint</Application>
  <PresentationFormat>Custom</PresentationFormat>
  <Paragraphs>278</Paragraphs>
  <Slides>39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ChefDk3.2Template</vt:lpstr>
      <vt:lpstr>Cookbooks</vt:lpstr>
      <vt:lpstr>Great First Day!</vt:lpstr>
      <vt:lpstr>Versioning?</vt:lpstr>
      <vt:lpstr>What is chef?</vt:lpstr>
      <vt:lpstr>What can chef do?</vt:lpstr>
      <vt:lpstr>Cookbooks</vt:lpstr>
      <vt:lpstr>What can chef generate do?</vt:lpstr>
      <vt:lpstr>What can chef generate cookbook do?</vt:lpstr>
      <vt:lpstr>Lets create a cookbook!</vt:lpstr>
      <vt:lpstr>The cookbook has a README</vt:lpstr>
      <vt:lpstr>README.md</vt:lpstr>
      <vt:lpstr>The cookbook has some metadata</vt:lpstr>
      <vt:lpstr>metadata.rb</vt:lpstr>
      <vt:lpstr>Lets take a look at the metadata</vt:lpstr>
      <vt:lpstr>The cookbook has a folder for recipes</vt:lpstr>
      <vt:lpstr>The cookbook has a default recipe</vt:lpstr>
      <vt:lpstr>Copy the recipe into the cookbook</vt:lpstr>
      <vt:lpstr>Version Control</vt:lpstr>
      <vt:lpstr>Install git</vt:lpstr>
      <vt:lpstr>Adding the git package</vt:lpstr>
      <vt:lpstr>Re-apply the setup recipe</vt:lpstr>
      <vt:lpstr>chef-apply</vt:lpstr>
      <vt:lpstr>Version Control</vt:lpstr>
      <vt:lpstr>Move into the cookbook directory</vt:lpstr>
      <vt:lpstr>Initialize it as a git repository</vt:lpstr>
      <vt:lpstr>Use git add to stage files to be committed.</vt:lpstr>
      <vt:lpstr>Staging Area</vt:lpstr>
      <vt:lpstr>Use git status to view the staged files</vt:lpstr>
      <vt:lpstr>Use git commit to save the staged changes</vt:lpstr>
      <vt:lpstr>Version Control</vt:lpstr>
      <vt:lpstr>Move out of the setup cookbook</vt:lpstr>
      <vt:lpstr>Setting up a Web Server</vt:lpstr>
      <vt:lpstr>Lets create a cookbook!</vt:lpstr>
      <vt:lpstr>Apache Recipe</vt:lpstr>
      <vt:lpstr>Apply the apache recipe</vt:lpstr>
      <vt:lpstr>Verify the website is available</vt:lpstr>
      <vt:lpstr>Commit Your Work</vt:lpstr>
      <vt:lpstr>Discussion</vt:lpstr>
      <vt:lpstr>Break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1329</cp:revision>
  <cp:lastPrinted>2015-02-07T23:49:10Z</cp:lastPrinted>
  <dcterms:created xsi:type="dcterms:W3CDTF">2012-09-13T17:36:07Z</dcterms:created>
  <dcterms:modified xsi:type="dcterms:W3CDTF">2015-05-05T19:13:34Z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